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749" r:id="rId2"/>
    <p:sldMasterId id="2147483809" r:id="rId3"/>
    <p:sldMasterId id="2147483821" r:id="rId4"/>
  </p:sldMasterIdLst>
  <p:notesMasterIdLst>
    <p:notesMasterId r:id="rId24"/>
  </p:notesMasterIdLst>
  <p:handoutMasterIdLst>
    <p:handoutMasterId r:id="rId25"/>
  </p:handoutMasterIdLst>
  <p:sldIdLst>
    <p:sldId id="343" r:id="rId5"/>
    <p:sldId id="397" r:id="rId6"/>
    <p:sldId id="350" r:id="rId7"/>
    <p:sldId id="378" r:id="rId8"/>
    <p:sldId id="379" r:id="rId9"/>
    <p:sldId id="381" r:id="rId10"/>
    <p:sldId id="383" r:id="rId11"/>
    <p:sldId id="385" r:id="rId12"/>
    <p:sldId id="392" r:id="rId13"/>
    <p:sldId id="386" r:id="rId14"/>
    <p:sldId id="387" r:id="rId15"/>
    <p:sldId id="395" r:id="rId16"/>
    <p:sldId id="389" r:id="rId17"/>
    <p:sldId id="390" r:id="rId18"/>
    <p:sldId id="391" r:id="rId19"/>
    <p:sldId id="393" r:id="rId20"/>
    <p:sldId id="396" r:id="rId21"/>
    <p:sldId id="399" r:id="rId22"/>
    <p:sldId id="357" r:id="rId23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C04"/>
    <a:srgbClr val="0088BE"/>
    <a:srgbClr val="336699"/>
    <a:srgbClr val="CCCCFF"/>
    <a:srgbClr val="412BE1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53" autoAdjust="0"/>
    <p:restoredTop sz="93838" autoAdjust="0"/>
  </p:normalViewPr>
  <p:slideViewPr>
    <p:cSldViewPr>
      <p:cViewPr>
        <p:scale>
          <a:sx n="66" d="100"/>
          <a:sy n="66" d="100"/>
        </p:scale>
        <p:origin x="-1260" y="-120"/>
      </p:cViewPr>
      <p:guideLst>
        <p:guide orient="horz" pos="1344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-205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9" tIns="45864" rIns="91729" bIns="4586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0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9" tIns="45864" rIns="91729" bIns="4586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11692DB-7028-4FEF-AC21-DF9C8062F192}" type="datetimeFigureOut">
              <a:rPr lang="en-GB"/>
              <a:pPr/>
              <a:t>16/12/2011</a:t>
            </a:fld>
            <a:endParaRPr lang="en-GB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218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9" tIns="45864" rIns="91729" bIns="4586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430218"/>
            <a:ext cx="2946400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9" tIns="45864" rIns="91729" bIns="4586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912F86E-D683-477D-ACBB-59AD9B776FE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760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729" tIns="45864" rIns="91729" bIns="45864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412"/>
          </a:xfrm>
          <a:prstGeom prst="rect">
            <a:avLst/>
          </a:prstGeom>
        </p:spPr>
        <p:txBody>
          <a:bodyPr vert="horz" lIns="91729" tIns="45864" rIns="91729" bIns="45864" rtlCol="0"/>
          <a:lstStyle>
            <a:lvl1pPr algn="r">
              <a:defRPr sz="1200"/>
            </a:lvl1pPr>
          </a:lstStyle>
          <a:p>
            <a:pPr>
              <a:defRPr/>
            </a:pPr>
            <a:fld id="{0F5E48B2-30BD-4749-BE4E-098A86DC8EA6}" type="datetimeFigureOut">
              <a:rPr lang="en-US"/>
              <a:pPr>
                <a:defRPr/>
              </a:pPr>
              <a:t>12/16/2011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9" tIns="45864" rIns="91729" bIns="45864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16706"/>
            <a:ext cx="5438775" cy="4467701"/>
          </a:xfrm>
          <a:prstGeom prst="rect">
            <a:avLst/>
          </a:prstGeom>
        </p:spPr>
        <p:txBody>
          <a:bodyPr vert="horz" lIns="91729" tIns="45864" rIns="91729" bIns="4586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729" tIns="45864" rIns="91729" bIns="4586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30218"/>
            <a:ext cx="2946400" cy="496412"/>
          </a:xfrm>
          <a:prstGeom prst="rect">
            <a:avLst/>
          </a:prstGeom>
        </p:spPr>
        <p:txBody>
          <a:bodyPr vert="horz" lIns="91729" tIns="45864" rIns="91729" bIns="45864" rtlCol="0" anchor="b"/>
          <a:lstStyle>
            <a:lvl1pPr algn="r">
              <a:defRPr sz="1200"/>
            </a:lvl1pPr>
          </a:lstStyle>
          <a:p>
            <a:pPr>
              <a:defRPr/>
            </a:pPr>
            <a:fld id="{05A455D5-E19D-41D8-8246-BA6EC8CDEF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55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A455D5-E19D-41D8-8246-BA6EC8CDEF7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E2F53-7CCE-44DE-8535-5A12F5A07F5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9323" indent="-229323">
              <a:buAutoNum type="arabicPeriod"/>
            </a:pPr>
            <a:r>
              <a:rPr lang="en-GB" dirty="0" smtClean="0"/>
              <a:t>Farah</a:t>
            </a:r>
            <a:r>
              <a:rPr lang="en-GB" baseline="0" dirty="0" smtClean="0"/>
              <a:t> put together a very clear methodology diagram</a:t>
            </a:r>
            <a:endParaRPr lang="en-GB" dirty="0" smtClean="0"/>
          </a:p>
          <a:p>
            <a:pPr marL="229323" indent="-229323">
              <a:buAutoNum type="arabicPeriod"/>
            </a:pPr>
            <a:r>
              <a:rPr lang="en-GB" dirty="0" smtClean="0"/>
              <a:t>Various</a:t>
            </a:r>
            <a:r>
              <a:rPr lang="en-GB" baseline="0" dirty="0" smtClean="0"/>
              <a:t> search methods: information specialist, snowballing and the important expert contribution of academic and policy advisory groups which have helped with identifying new areas of conceptualisation of research</a:t>
            </a:r>
            <a:endParaRPr lang="en-GB" dirty="0" smtClean="0"/>
          </a:p>
          <a:p>
            <a:pPr marL="229323" indent="-229323">
              <a:buAutoNum type="arabicPeriod"/>
            </a:pPr>
            <a:r>
              <a:rPr lang="en-GB" dirty="0" smtClean="0"/>
              <a:t>Iterative:</a:t>
            </a:r>
            <a:r>
              <a:rPr lang="en-GB" baseline="0" dirty="0" smtClean="0"/>
              <a:t> continue interaction between searching, mapping and screening</a:t>
            </a:r>
            <a:endParaRPr lang="en-GB" dirty="0" smtClean="0"/>
          </a:p>
          <a:p>
            <a:pPr marL="229323" indent="-229323">
              <a:buAutoNum type="arabicPeriod"/>
            </a:pPr>
            <a:r>
              <a:rPr lang="en-GB" dirty="0" smtClean="0"/>
              <a:t>Transparent:</a:t>
            </a:r>
            <a:r>
              <a:rPr lang="en-GB" baseline="0" dirty="0" smtClean="0"/>
              <a:t> we tried to make it as transparent as possible.</a:t>
            </a:r>
          </a:p>
          <a:p>
            <a:pPr marL="229323" indent="-229323">
              <a:buAutoNum type="arabicPeriod"/>
            </a:pPr>
            <a:r>
              <a:rPr lang="en-GB" baseline="0" dirty="0" smtClean="0"/>
              <a:t>What are meta-narratives? Essentially they are storylines but technically they are “a shared set of concepts, theories and preferred methods used by a group of scholars at a particular time” (</a:t>
            </a:r>
            <a:r>
              <a:rPr lang="en-GB" baseline="0" dirty="0" err="1" smtClean="0"/>
              <a:t>Greenhalgh</a:t>
            </a:r>
            <a:r>
              <a:rPr lang="en-GB" baseline="0" dirty="0" smtClean="0"/>
              <a:t>, 2009). </a:t>
            </a:r>
          </a:p>
          <a:p>
            <a:pPr marL="229323" indent="-229323">
              <a:buAutoNum type="arabicPeriod"/>
            </a:pPr>
            <a:r>
              <a:rPr lang="en-GB" baseline="0" dirty="0" smtClean="0"/>
              <a:t>So we tried to identify seminal authors and then build meta-narratives around their contribution by looking at backward and forward citation tracking</a:t>
            </a:r>
          </a:p>
          <a:p>
            <a:pPr marL="229323" indent="-229323">
              <a:buAutoNum type="arabicPeriod"/>
            </a:pPr>
            <a:r>
              <a:rPr lang="en-GB" baseline="0" dirty="0" smtClean="0"/>
              <a:t>Firstly we developed meta-narratives in each research discipline (mainly sociology, anthropology and political sciences) and then we put them together so we created 9 meta-narratives across research disciplines. </a:t>
            </a:r>
          </a:p>
          <a:p>
            <a:pPr defTabSz="910102"/>
            <a:r>
              <a:rPr lang="en-GB" baseline="0" dirty="0" smtClean="0"/>
              <a:t>8.  We attempted to balance depth of research with breadth also given the time and resources for this work. </a:t>
            </a:r>
          </a:p>
          <a:p>
            <a:pPr defTabSz="910102"/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A455D5-E19D-41D8-8246-BA6EC8CDEF7E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A455D5-E19D-41D8-8246-BA6EC8CDEF7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A455D5-E19D-41D8-8246-BA6EC8CDEF7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88BE"/>
                </a:solidFill>
              </a:rPr>
              <a:t>concerned with explaining urban alienation but also </a:t>
            </a:r>
          </a:p>
          <a:p>
            <a:r>
              <a:rPr lang="en-GB" dirty="0" smtClean="0">
                <a:solidFill>
                  <a:srgbClr val="0088BE"/>
                </a:solidFill>
              </a:rPr>
              <a:t>Study by </a:t>
            </a:r>
            <a:r>
              <a:rPr lang="en-GB" dirty="0" err="1" smtClean="0">
                <a:solidFill>
                  <a:srgbClr val="0088BE"/>
                </a:solidFill>
              </a:rPr>
              <a:t>Gans</a:t>
            </a:r>
            <a:r>
              <a:rPr lang="en-GB" dirty="0" smtClean="0">
                <a:solidFill>
                  <a:srgbClr val="0088BE"/>
                </a:solidFill>
              </a:rPr>
              <a:t> (1962) urban villagers about the Italian community in Boston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A455D5-E19D-41D8-8246-BA6EC8CDEF7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88BE"/>
                </a:solidFill>
              </a:rPr>
              <a:t>(e.g. It can link communities with wider movements for change).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A455D5-E19D-41D8-8246-BA6EC8CDEF7E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88BE"/>
                </a:solidFill>
              </a:rPr>
              <a:t>and we most probably forgotten some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A455D5-E19D-41D8-8246-BA6EC8CDEF7E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A455D5-E19D-41D8-8246-BA6EC8CDEF7E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57338"/>
            <a:ext cx="7772400" cy="1470025"/>
          </a:xfrm>
        </p:spPr>
        <p:txBody>
          <a:bodyPr/>
          <a:lstStyle>
            <a:lvl1pPr algn="ctr">
              <a:defRPr sz="4400">
                <a:latin typeface="Calibri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1311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Calibri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287ED-A80E-4F88-A979-CBCA70DFB7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7" name="Picture 2" descr="C:\Users\Adrian\Pictures\IHHD UEL With Line  Logo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643313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6372200" y="332656"/>
            <a:ext cx="2520280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8673" name="Object 12"/>
          <p:cNvGraphicFramePr>
            <a:graphicFrameLocks noChangeAspect="1"/>
          </p:cNvGraphicFramePr>
          <p:nvPr/>
        </p:nvGraphicFramePr>
        <p:xfrm>
          <a:off x="5111750" y="188640"/>
          <a:ext cx="4032250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Photo Editor Photo" r:id="rId5" imgW="3343742" imgH="419048" progId="">
                  <p:embed/>
                </p:oleObj>
              </mc:Choice>
              <mc:Fallback>
                <p:oleObj name="Photo Editor Photo" r:id="rId5" imgW="3343742" imgH="419048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188640"/>
                        <a:ext cx="4032250" cy="54768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A9B26-CFFD-4479-81AA-D45139367F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A5996-4F8B-48DE-A631-CDA5618F40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5C5A1-0460-489D-938B-0D2C00503E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D0C1-CF3A-497D-955A-C94F6ED30087}" type="datetimeFigureOut">
              <a:rPr lang="en-GB" smtClean="0"/>
              <a:pPr/>
              <a:t>16/12/2011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BB09-78C5-41B8-ABA3-551CB1BAEE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66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D0C1-CF3A-497D-955A-C94F6ED30087}" type="datetimeFigureOut">
              <a:rPr lang="en-GB" smtClean="0"/>
              <a:pPr/>
              <a:t>16/12/2011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BB09-78C5-41B8-ABA3-551CB1BAEE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D0C1-CF3A-497D-955A-C94F6ED30087}" type="datetimeFigureOut">
              <a:rPr lang="en-GB" smtClean="0"/>
              <a:pPr/>
              <a:t>16/12/2011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BB09-78C5-41B8-ABA3-551CB1BAEE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D0C1-CF3A-497D-955A-C94F6ED30087}" type="datetimeFigureOut">
              <a:rPr lang="en-GB" smtClean="0"/>
              <a:pPr/>
              <a:t>16/12/2011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BB09-78C5-41B8-ABA3-551CB1BAEE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D0C1-CF3A-497D-955A-C94F6ED30087}" type="datetimeFigureOut">
              <a:rPr lang="en-GB" smtClean="0"/>
              <a:pPr/>
              <a:t>16/12/2011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BB09-78C5-41B8-ABA3-551CB1BAEE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D0C1-CF3A-497D-955A-C94F6ED30087}" type="datetimeFigureOut">
              <a:rPr lang="en-GB" smtClean="0"/>
              <a:pPr/>
              <a:t>16/12/2011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BB09-78C5-41B8-ABA3-551CB1BAEE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D0C1-CF3A-497D-955A-C94F6ED30087}" type="datetimeFigureOut">
              <a:rPr lang="en-GB" smtClean="0"/>
              <a:pPr/>
              <a:t>16/12/2011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BB09-78C5-41B8-ABA3-551CB1BAEE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050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9E499A-DCD8-4D72-9572-002F707F5F0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7524328" y="332656"/>
            <a:ext cx="1296144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D0C1-CF3A-497D-955A-C94F6ED30087}" type="datetimeFigureOut">
              <a:rPr lang="en-GB" smtClean="0"/>
              <a:pPr/>
              <a:t>16/12/2011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BB09-78C5-41B8-ABA3-551CB1BAEE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D0C1-CF3A-497D-955A-C94F6ED30087}" type="datetimeFigureOut">
              <a:rPr lang="en-GB" smtClean="0"/>
              <a:pPr/>
              <a:t>16/12/2011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BB09-78C5-41B8-ABA3-551CB1BAEE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D0C1-CF3A-497D-955A-C94F6ED30087}" type="datetimeFigureOut">
              <a:rPr lang="en-GB" smtClean="0"/>
              <a:pPr/>
              <a:t>16/12/2011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BB09-78C5-41B8-ABA3-551CB1BAEE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D0C1-CF3A-497D-955A-C94F6ED30087}" type="datetimeFigureOut">
              <a:rPr lang="en-GB" smtClean="0"/>
              <a:pPr/>
              <a:t>16/12/2011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8BB09-78C5-41B8-ABA3-551CB1BAEE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EL BRANDING DEVICE HEALTH &amp; BIO rgb.png"/>
          <p:cNvPicPr>
            <a:picLocks noChangeAspect="1"/>
          </p:cNvPicPr>
          <p:nvPr userDrawn="1"/>
        </p:nvPicPr>
        <p:blipFill>
          <a:blip r:embed="rId2" cstate="print"/>
          <a:srcRect l="22655"/>
          <a:stretch>
            <a:fillRect/>
          </a:stretch>
        </p:blipFill>
        <p:spPr>
          <a:xfrm>
            <a:off x="-142908" y="3429024"/>
            <a:ext cx="12155633" cy="39290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000109"/>
            <a:ext cx="7772400" cy="642942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420" y="16764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C830-2931-40F4-A9AD-9D1B2FCAF2C8}" type="datetimeFigureOut">
              <a:rPr lang="en-US" smtClean="0">
                <a:solidFill>
                  <a:srgbClr val="59AD41">
                    <a:tint val="75000"/>
                  </a:srgbClr>
                </a:solidFill>
              </a:rPr>
              <a:pPr/>
              <a:t>12/16/2011</a:t>
            </a:fld>
            <a:endParaRPr lang="en-GB">
              <a:solidFill>
                <a:srgbClr val="59AD41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59AD41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F499-35EC-47F5-ADA8-AEB26AC70B62}" type="slidenum">
              <a:rPr lang="en-GB" smtClean="0">
                <a:solidFill>
                  <a:srgbClr val="59AD41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59AD41">
                  <a:tint val="75000"/>
                </a:srgb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14282" y="6286520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1" y="6429397"/>
            <a:ext cx="2146431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B 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694328"/>
            <a:ext cx="9144000" cy="51636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aseline="0">
                <a:solidFill>
                  <a:srgbClr val="3366CC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AB 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694328"/>
            <a:ext cx="9144000" cy="51636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aseline="0">
                <a:solidFill>
                  <a:srgbClr val="3366CC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aseline="0">
                <a:solidFill>
                  <a:srgbClr val="060C04"/>
                </a:solidFill>
                <a:latin typeface="Calibri" pitchFamily="34" charset="0"/>
              </a:defRPr>
            </a:lvl1pPr>
            <a:lvl2pPr>
              <a:defRPr sz="2400" baseline="0">
                <a:solidFill>
                  <a:srgbClr val="060C04"/>
                </a:solidFill>
                <a:latin typeface="Calibri" pitchFamily="34" charset="0"/>
              </a:defRPr>
            </a:lvl2pPr>
            <a:lvl3pPr>
              <a:defRPr sz="2000" baseline="0">
                <a:solidFill>
                  <a:srgbClr val="060C04"/>
                </a:solidFill>
                <a:latin typeface="Calibri" pitchFamily="34" charset="0"/>
              </a:defRPr>
            </a:lvl3pPr>
            <a:lvl4pPr>
              <a:defRPr sz="1800" baseline="0">
                <a:solidFill>
                  <a:srgbClr val="060C04"/>
                </a:solidFill>
                <a:latin typeface="Calibri" pitchFamily="34" charset="0"/>
              </a:defRPr>
            </a:lvl4pPr>
            <a:lvl5pPr>
              <a:defRPr sz="1800" baseline="0">
                <a:solidFill>
                  <a:srgbClr val="060C0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60C04"/>
                </a:solidFill>
              </a:defRPr>
            </a:lvl1pPr>
            <a:lvl2pPr>
              <a:defRPr sz="2400">
                <a:solidFill>
                  <a:srgbClr val="060C04"/>
                </a:solidFill>
              </a:defRPr>
            </a:lvl2pPr>
            <a:lvl3pPr>
              <a:defRPr sz="2000">
                <a:solidFill>
                  <a:srgbClr val="060C04"/>
                </a:solidFill>
              </a:defRPr>
            </a:lvl3pPr>
            <a:lvl4pPr>
              <a:defRPr sz="1800">
                <a:solidFill>
                  <a:srgbClr val="060C04"/>
                </a:solidFill>
              </a:defRPr>
            </a:lvl4pPr>
            <a:lvl5pPr>
              <a:defRPr sz="1800">
                <a:solidFill>
                  <a:srgbClr val="060C0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AB 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694328"/>
            <a:ext cx="9144000" cy="51636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115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115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AB 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694328"/>
            <a:ext cx="9144000" cy="51636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AB 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694328"/>
            <a:ext cx="9144000" cy="51636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147248" cy="10078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5D473-B456-46B8-82DE-EAA52325B9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7452320" y="332656"/>
            <a:ext cx="1440160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AB 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694328"/>
            <a:ext cx="9144000" cy="51636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AB 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694328"/>
            <a:ext cx="9144000" cy="51636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B 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694328"/>
            <a:ext cx="9144000" cy="51636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B 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694328"/>
            <a:ext cx="9144000" cy="5163672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AB 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694328"/>
            <a:ext cx="9144000" cy="51636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0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005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000760" y="5786454"/>
            <a:ext cx="3143240" cy="1071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A749-1AEE-4811-AC06-28FAAC099F19}" type="datetimeFigureOut">
              <a:rPr lang="en-US" smtClean="0"/>
              <a:pPr/>
              <a:t>12/16/2011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639F-05E2-4B46-9A7B-F653F57A0B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A749-1AEE-4811-AC06-28FAAC099F19}" type="datetimeFigureOut">
              <a:rPr lang="en-US" smtClean="0"/>
              <a:pPr/>
              <a:t>12/16/2011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639F-05E2-4B46-9A7B-F653F57A0B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A749-1AEE-4811-AC06-28FAAC099F19}" type="datetimeFigureOut">
              <a:rPr lang="en-US" smtClean="0"/>
              <a:pPr/>
              <a:t>12/16/2011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639F-05E2-4B46-9A7B-F653F57A0B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A749-1AEE-4811-AC06-28FAAC099F19}" type="datetimeFigureOut">
              <a:rPr lang="en-US" smtClean="0"/>
              <a:pPr/>
              <a:t>12/16/2011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639F-05E2-4B46-9A7B-F653F57A0B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A749-1AEE-4811-AC06-28FAAC099F19}" type="datetimeFigureOut">
              <a:rPr lang="en-US" smtClean="0"/>
              <a:pPr/>
              <a:t>12/16/2011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639F-05E2-4B46-9A7B-F653F57A0B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32FB3-187C-48E3-9F2E-4AA7ED77BE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A749-1AEE-4811-AC06-28FAAC099F19}" type="datetimeFigureOut">
              <a:rPr lang="en-US" smtClean="0"/>
              <a:pPr/>
              <a:t>12/16/2011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639F-05E2-4B46-9A7B-F653F57A0B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A749-1AEE-4811-AC06-28FAAC099F19}" type="datetimeFigureOut">
              <a:rPr lang="en-US" smtClean="0"/>
              <a:pPr/>
              <a:t>12/16/2011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639F-05E2-4B46-9A7B-F653F57A0B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A749-1AEE-4811-AC06-28FAAC099F19}" type="datetimeFigureOut">
              <a:rPr lang="en-US" smtClean="0"/>
              <a:pPr/>
              <a:t>12/16/2011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639F-05E2-4B46-9A7B-F653F57A0B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A749-1AEE-4811-AC06-28FAAC099F19}" type="datetimeFigureOut">
              <a:rPr lang="en-US" smtClean="0"/>
              <a:pPr/>
              <a:t>12/16/2011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639F-05E2-4B46-9A7B-F653F57A0B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A749-1AEE-4811-AC06-28FAAC099F19}" type="datetimeFigureOut">
              <a:rPr lang="en-US" smtClean="0"/>
              <a:pPr/>
              <a:t>12/16/2011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639F-05E2-4B46-9A7B-F653F57A0B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A749-1AEE-4811-AC06-28FAAC099F19}" type="datetimeFigureOut">
              <a:rPr lang="en-US" smtClean="0"/>
              <a:pPr/>
              <a:t>12/16/2011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639F-05E2-4B46-9A7B-F653F57A0B8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050925"/>
          </a:xfrm>
        </p:spPr>
        <p:txBody>
          <a:bodyPr/>
          <a:lstStyle>
            <a:lvl1pPr>
              <a:defRPr sz="4000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B507D-D105-449C-B3FA-9F27D8DA8D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7452320" y="332656"/>
            <a:ext cx="1440160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0509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2CA16-4FCD-458E-8659-CBCC2E94DF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7452320" y="332656"/>
            <a:ext cx="1440160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11F20-7793-4932-ACA2-F5D7C2C569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8B5E9-23C4-421B-8198-50750316BF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E3346-04DE-4C70-907A-F7EDF0FA5F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54367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9E499A-DCD8-4D72-9572-002F707F5F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11" r:id="rId3"/>
    <p:sldLayoutId id="2147483710" r:id="rId4"/>
    <p:sldLayoutId id="2147483709" r:id="rId5"/>
    <p:sldLayoutId id="2147483708" r:id="rId6"/>
    <p:sldLayoutId id="2147483707" r:id="rId7"/>
    <p:sldLayoutId id="2147483706" r:id="rId8"/>
    <p:sldLayoutId id="2147483705" r:id="rId9"/>
    <p:sldLayoutId id="2147483704" r:id="rId10"/>
    <p:sldLayoutId id="2147483703" r:id="rId11"/>
    <p:sldLayoutId id="214748370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88B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88BE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88BE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88BE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88BE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DD0C1-CF3A-497D-955A-C94F6ED30087}" type="datetimeFigureOut">
              <a:rPr lang="en-GB" smtClean="0"/>
              <a:pPr/>
              <a:t>16/12/2011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8BB09-78C5-41B8-ABA3-551CB1BAEE1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6C2C830-2931-40F4-A9AD-9D1B2FCAF2C8}" type="datetimeFigureOut">
              <a:rPr lang="en-US" smtClean="0">
                <a:solidFill>
                  <a:srgbClr val="59AD41">
                    <a:tint val="75000"/>
                  </a:srgbClr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12/16/2011</a:t>
            </a:fld>
            <a:endParaRPr lang="en-GB">
              <a:solidFill>
                <a:srgbClr val="59AD41">
                  <a:tint val="75000"/>
                </a:srgb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srgbClr val="59AD41">
                  <a:tint val="75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847F499-35EC-47F5-ADA8-AEB26AC70B62}" type="slidenum">
              <a:rPr lang="en-GB" smtClean="0">
                <a:solidFill>
                  <a:srgbClr val="59AD41">
                    <a:tint val="75000"/>
                  </a:srgbClr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srgbClr val="59AD41">
                  <a:tint val="75000"/>
                </a:srgbClr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3A749-1AEE-4811-AC06-28FAAC099F19}" type="datetimeFigureOut">
              <a:rPr lang="en-US" smtClean="0"/>
              <a:pPr/>
              <a:t>12/16/2011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639F-05E2-4B46-9A7B-F653F57A0B8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networkmonitoring.org/wp-content/uploads/remote-security-software.jpg" TargetMode="Externa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co.uk/imgres?imgurl=http://www.citizenjury.org/essays/Collective%20Action%20Org%20II2.jpg&amp;imgrefurl=http://www.citizenjury.org/essays/collective.html&amp;usg=__jJNfgwgSB8k_p14A6utG76xV58g=&amp;h=365&amp;w=540&amp;sz=37&amp;hl=en&amp;start=1&amp;zoom=1&amp;tbnid=YOURMud_MZSmPM:&amp;tbnh=89&amp;tbnw=132&amp;ei=PaLUTvXaOZCd8gPI_t2RAg&amp;prev=/search?q=collective+action&amp;hl=en&amp;sa=X&amp;rls=com.microsoft:*:IE-SearchBox&amp;rlz=1I7ACPW_enGB308GB308&amp;tbm=isch&amp;prmd=ivnsb&amp;itbs=1" TargetMode="Externa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stonewall.nist.gov/CONTENT/wall199c.jpg" TargetMode="Externa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.utoronto.ca/wp-content/uploads/knowledge_flows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nettlesworth.durham.sch.uk/time/victorian/pollute.jpg" TargetMode="Externa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916832"/>
            <a:ext cx="6400800" cy="2304256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dirty="0" smtClean="0">
                <a:solidFill>
                  <a:srgbClr val="00B0F0"/>
                </a:solidFill>
              </a:rPr>
              <a:t>A review of conceptualisations and meanings of ‘community’ within and across research traditions: a meta-narrative approach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071538" y="357166"/>
            <a:ext cx="678661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4549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Arts and Humanities Research Council (AHRC) Cross-Research council Programme on Connected Communities </a:t>
            </a:r>
          </a:p>
        </p:txBody>
      </p:sp>
    </p:spTree>
  </p:cSld>
  <p:clrMapOvr>
    <a:masterClrMapping/>
  </p:clrMapOvr>
  <p:transition advTm="1857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92211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Meta-narrative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five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Individualist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versus communitarian approaches to community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88B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9570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69160"/>
            <a:ext cx="2038350" cy="1517154"/>
          </a:xfrm>
          <a:prstGeom prst="rect">
            <a:avLst/>
          </a:prstGeom>
          <a:noFill/>
        </p:spPr>
      </p:pic>
      <p:pic>
        <p:nvPicPr>
          <p:cNvPr id="109572" name="Picture 4" descr="http://howtodrawcaricaturesstepbystep.org/wp-content/uploads/2011/05/Cartoon-People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5013176"/>
            <a:ext cx="2628900" cy="1373138"/>
          </a:xfrm>
          <a:prstGeom prst="rect">
            <a:avLst/>
          </a:prstGeom>
          <a:noFill/>
        </p:spPr>
      </p:pic>
      <p:sp>
        <p:nvSpPr>
          <p:cNvPr id="5" name="Left-Right Arrow 4"/>
          <p:cNvSpPr/>
          <p:nvPr/>
        </p:nvSpPr>
        <p:spPr>
          <a:xfrm>
            <a:off x="2411760" y="5517232"/>
            <a:ext cx="1216152" cy="484632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0" y="1124744"/>
            <a:ext cx="9144000" cy="403244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Community attracts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interest from both sides of political spectrum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0088B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Tension between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iberalism (priority to 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individual) esp. Rawls (1971) and </a:t>
            </a:r>
            <a:r>
              <a:rPr kumimoji="0" lang="en-GB" sz="2400" b="0" i="0" u="none" strike="noStrike" kern="1200" cap="none" spc="0" normalizeH="0" noProof="0" dirty="0" err="1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communitarianism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(priority to the group/community).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Tx/>
              <a:buChar char="-"/>
            </a:pPr>
            <a:r>
              <a:rPr lang="en-GB" sz="2400" baseline="0" dirty="0" smtClean="0">
                <a:solidFill>
                  <a:srgbClr val="0088BE"/>
                </a:solidFill>
                <a:latin typeface="+mn-lt"/>
              </a:rPr>
              <a:t>Various forms of </a:t>
            </a:r>
            <a:r>
              <a:rPr lang="en-GB" sz="2400" baseline="0" dirty="0" err="1" smtClean="0">
                <a:solidFill>
                  <a:srgbClr val="0088BE"/>
                </a:solidFill>
                <a:latin typeface="+mn-lt"/>
              </a:rPr>
              <a:t>communitarianism</a:t>
            </a:r>
            <a:r>
              <a:rPr lang="en-GB" sz="2400" dirty="0" smtClean="0">
                <a:solidFill>
                  <a:srgbClr val="0088BE"/>
                </a:solidFill>
                <a:latin typeface="+mn-lt"/>
              </a:rPr>
              <a:t> have emerged (e.g. </a:t>
            </a:r>
            <a:r>
              <a:rPr lang="en-GB" sz="2400" dirty="0" err="1" smtClean="0">
                <a:solidFill>
                  <a:srgbClr val="0088BE"/>
                </a:solidFill>
                <a:latin typeface="+mn-lt"/>
              </a:rPr>
              <a:t>Etzioni</a:t>
            </a:r>
            <a:r>
              <a:rPr lang="en-GB" sz="2400" dirty="0" smtClean="0">
                <a:solidFill>
                  <a:srgbClr val="0088BE"/>
                </a:solidFill>
                <a:latin typeface="+mn-lt"/>
              </a:rPr>
              <a:t>). </a:t>
            </a:r>
            <a:r>
              <a:rPr lang="en-GB" sz="2400" dirty="0" smtClean="0">
                <a:solidFill>
                  <a:srgbClr val="0088BE"/>
                </a:solidFill>
              </a:rPr>
              <a:t>Shared values, solidarity, attachments . </a:t>
            </a:r>
            <a:r>
              <a:rPr lang="en-GB" sz="2400" dirty="0" smtClean="0">
                <a:solidFill>
                  <a:srgbClr val="0088BE"/>
                </a:solidFill>
                <a:latin typeface="+mn-lt"/>
              </a:rPr>
              <a:t>Greater attention to cultural difference but at the cost of social equality (</a:t>
            </a:r>
            <a:r>
              <a:rPr lang="en-GB" sz="2400" dirty="0" err="1" smtClean="0">
                <a:solidFill>
                  <a:srgbClr val="0088BE"/>
                </a:solidFill>
                <a:latin typeface="+mn-lt"/>
              </a:rPr>
              <a:t>Delanty</a:t>
            </a:r>
            <a:r>
              <a:rPr lang="en-GB" sz="2400" dirty="0" smtClean="0">
                <a:solidFill>
                  <a:srgbClr val="0088BE"/>
                </a:solidFill>
                <a:latin typeface="+mn-lt"/>
              </a:rPr>
              <a:t>, 2003)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Tx/>
              <a:buChar char="-"/>
            </a:pPr>
            <a:r>
              <a:rPr lang="en-GB" sz="2400" dirty="0" smtClean="0">
                <a:solidFill>
                  <a:srgbClr val="0088BE"/>
                </a:solidFill>
              </a:rPr>
              <a:t>However, communities are increasingly virtual, fluid in membership, </a:t>
            </a:r>
            <a:r>
              <a:rPr lang="en-GB" sz="2400" dirty="0" err="1" smtClean="0">
                <a:solidFill>
                  <a:srgbClr val="0088BE"/>
                </a:solidFill>
              </a:rPr>
              <a:t>superdiverse</a:t>
            </a:r>
            <a:r>
              <a:rPr lang="en-GB" sz="2400" dirty="0" smtClean="0">
                <a:solidFill>
                  <a:srgbClr val="0088BE"/>
                </a:solidFill>
              </a:rPr>
              <a:t>, insecure, transient</a:t>
            </a:r>
            <a:endParaRPr lang="en-GB" sz="2400" dirty="0" smtClean="0">
              <a:solidFill>
                <a:srgbClr val="0088BE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Meta-narrative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six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Community studies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88B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152400" y="1277144"/>
            <a:ext cx="9144000" cy="403244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sz="2400" dirty="0" smtClean="0">
              <a:solidFill>
                <a:srgbClr val="0088BE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GB" sz="2400" dirty="0" smtClean="0">
                <a:solidFill>
                  <a:srgbClr val="0088BE"/>
                </a:solidFill>
              </a:rPr>
              <a:t>Primary aim is to study all types of interactions that take place outside the household (Crow and Allan, 1994)</a:t>
            </a:r>
          </a:p>
          <a:p>
            <a:pPr>
              <a:buFontTx/>
              <a:buChar char="-"/>
            </a:pPr>
            <a:r>
              <a:rPr lang="en-GB" sz="2400" dirty="0" smtClean="0">
                <a:solidFill>
                  <a:srgbClr val="0088BE"/>
                </a:solidFill>
              </a:rPr>
              <a:t> Critique to the School of Chicago  which over-emphasised space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and dynamics of large groups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(from 1960s)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r>
              <a:rPr lang="en-GB" sz="2400" dirty="0" smtClean="0">
                <a:solidFill>
                  <a:srgbClr val="0088BE"/>
                </a:solidFill>
              </a:rPr>
              <a:t>-It draws upon T</a:t>
            </a:r>
            <a:r>
              <a:rPr lang="az-Cyrl-AZ" sz="2400" dirty="0" smtClean="0">
                <a:solidFill>
                  <a:srgbClr val="0088BE"/>
                </a:solidFill>
                <a:latin typeface="Arial"/>
                <a:cs typeface="Arial"/>
              </a:rPr>
              <a:t>ӧ</a:t>
            </a:r>
            <a:r>
              <a:rPr lang="en-GB" sz="2400" dirty="0" err="1" smtClean="0">
                <a:solidFill>
                  <a:srgbClr val="0088BE"/>
                </a:solidFill>
                <a:latin typeface="Arial"/>
                <a:cs typeface="Arial"/>
              </a:rPr>
              <a:t>nnies</a:t>
            </a:r>
            <a:r>
              <a:rPr lang="en-GB" sz="2400" dirty="0" smtClean="0">
                <a:solidFill>
                  <a:srgbClr val="0088BE"/>
                </a:solidFill>
              </a:rPr>
              <a:t> in terms of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its emphasis on kinship (</a:t>
            </a:r>
            <a:r>
              <a:rPr lang="en-GB" sz="2400" dirty="0" err="1" smtClean="0">
                <a:solidFill>
                  <a:srgbClr val="0088BE"/>
                </a:solidFill>
              </a:rPr>
              <a:t>Brint</a:t>
            </a:r>
            <a:r>
              <a:rPr lang="en-GB" sz="2400" dirty="0" smtClean="0">
                <a:solidFill>
                  <a:srgbClr val="0088BE"/>
                </a:solidFill>
              </a:rPr>
              <a:t>, 2001)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but it has substantially developed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since (e.g. Network analysis)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r>
              <a:rPr lang="en-GB" sz="2400" dirty="0" smtClean="0">
                <a:solidFill>
                  <a:srgbClr val="0088BE"/>
                </a:solidFill>
              </a:rPr>
              <a:t>-Concerned with building a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conceptualisation of community from empirical work driven by case study research and participant observation (Bell and Newby, 1971)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dirty="0" smtClean="0">
              <a:solidFill>
                <a:srgbClr val="0088BE"/>
              </a:solidFill>
            </a:endParaRPr>
          </a:p>
          <a:p>
            <a:endParaRPr lang="en-GB" dirty="0">
              <a:solidFill>
                <a:srgbClr val="0088BE"/>
              </a:solidFill>
            </a:endParaRPr>
          </a:p>
        </p:txBody>
      </p:sp>
      <p:pic>
        <p:nvPicPr>
          <p:cNvPr id="111618" name="Picture 2" descr="See full 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060847"/>
            <a:ext cx="3168352" cy="28803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Meta-narrative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seven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Generating or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mobilising community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88B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152400" y="1277144"/>
            <a:ext cx="9144000" cy="403244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sz="2400" dirty="0" smtClean="0">
              <a:solidFill>
                <a:srgbClr val="0088BE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0088BE"/>
                </a:solidFill>
              </a:rPr>
              <a:t>Community is a social construction, it is an ‘ideal’ to be aspired to through collective action. it does not exist in ‘nature’ but needs to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be built (Marx)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r>
              <a:rPr lang="en-GB" sz="2400" dirty="0" smtClean="0">
                <a:solidFill>
                  <a:srgbClr val="0088BE"/>
                </a:solidFill>
              </a:rPr>
              <a:t>Providing ‘voice’ to marginalised groups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around common concerns to contrast both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market and state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r>
              <a:rPr lang="en-GB" sz="2400" dirty="0" smtClean="0">
                <a:solidFill>
                  <a:srgbClr val="0088BE"/>
                </a:solidFill>
              </a:rPr>
              <a:t>e.g. community development tradition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dirty="0" smtClean="0">
              <a:solidFill>
                <a:srgbClr val="0088BE"/>
              </a:solidFill>
            </a:endParaRPr>
          </a:p>
          <a:p>
            <a:endParaRPr lang="en-GB" dirty="0">
              <a:solidFill>
                <a:srgbClr val="0088BE"/>
              </a:solidFill>
            </a:endParaRPr>
          </a:p>
        </p:txBody>
      </p:sp>
      <p:pic>
        <p:nvPicPr>
          <p:cNvPr id="30722" name="Picture 2" descr="http://t1.gstatic.com/images?q=tbn:ANd9GcSnpuEoTNeDYfE81GGPeHFeHIrji_qVkU2Lzpn9fpUrIAc2iW9gLu08tRI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3" y="2148609"/>
            <a:ext cx="2779184" cy="25765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Meta-narrative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eight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symbolic approaches to community (from 1980s)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88B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124744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GB" sz="2400" dirty="0" smtClean="0">
                <a:solidFill>
                  <a:srgbClr val="0088BE"/>
                </a:solidFill>
              </a:rPr>
              <a:t>Communities are symbolic constructs that emerges from a perception of boundary which separates one group from another (Cohen, 1985)</a:t>
            </a:r>
          </a:p>
          <a:p>
            <a:pPr>
              <a:buFontTx/>
              <a:buChar char="-"/>
            </a:pPr>
            <a:r>
              <a:rPr lang="en-GB" sz="2400" dirty="0" smtClean="0">
                <a:solidFill>
                  <a:srgbClr val="0088BE"/>
                </a:solidFill>
              </a:rPr>
              <a:t> community is a ‘relational’ concept. It is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 determined by defining who is in and who is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 out. </a:t>
            </a:r>
          </a:p>
          <a:p>
            <a:pPr>
              <a:buFontTx/>
              <a:buChar char="-"/>
            </a:pPr>
            <a:r>
              <a:rPr lang="en-GB" sz="2400" dirty="0" smtClean="0">
                <a:solidFill>
                  <a:srgbClr val="0088BE"/>
                </a:solidFill>
              </a:rPr>
              <a:t>Communities are a way for people to make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 meanings of reality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pPr>
              <a:buFontTx/>
              <a:buChar char="-"/>
            </a:pPr>
            <a:r>
              <a:rPr lang="en-GB" sz="2400" dirty="0" smtClean="0">
                <a:solidFill>
                  <a:srgbClr val="0088BE"/>
                </a:solidFill>
              </a:rPr>
              <a:t>Community are also imagined in the sense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That people do not need f2f interaction.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Communities are built around sentiments which are generated through people sharing and reading the same documents and thus generating a common understanding (Anderson, 1983)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dirty="0" smtClean="0">
              <a:solidFill>
                <a:srgbClr val="0088BE"/>
              </a:solidFill>
            </a:endParaRPr>
          </a:p>
          <a:p>
            <a:endParaRPr lang="en-GB" dirty="0">
              <a:solidFill>
                <a:srgbClr val="0088BE"/>
              </a:solidFill>
            </a:endParaRPr>
          </a:p>
        </p:txBody>
      </p:sp>
      <p:pic>
        <p:nvPicPr>
          <p:cNvPr id="114690" name="Picture 2" descr="See full 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8610" y="2132856"/>
            <a:ext cx="2361862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Meta-narrative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nine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market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economy perspectives on community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88B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268760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0088BE"/>
                </a:solidFill>
              </a:rPr>
              <a:t>Trust relations, reciprocity which are assumed to flow from communities can create ‘social capital’ which positively influences both market economies and democracy (Fukuyama 1996; Putnam, 1993) (e.g. Bonding and bridging social capital)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r>
              <a:rPr lang="en-GB" sz="2400" dirty="0" smtClean="0">
                <a:solidFill>
                  <a:srgbClr val="0088BE"/>
                </a:solidFill>
              </a:rPr>
              <a:t>Communities in this sense are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promoted as they bring a range of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advantages primarily economic and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of civic participation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r>
              <a:rPr lang="en-GB" sz="2400" dirty="0" smtClean="0">
                <a:solidFill>
                  <a:srgbClr val="0088BE"/>
                </a:solidFill>
              </a:rPr>
              <a:t>This recognises that social relations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Influence economic and political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structures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dirty="0" smtClean="0">
              <a:solidFill>
                <a:srgbClr val="0088BE"/>
              </a:solidFill>
            </a:endParaRPr>
          </a:p>
          <a:p>
            <a:endParaRPr lang="en-GB" dirty="0">
              <a:solidFill>
                <a:srgbClr val="0088BE"/>
              </a:solidFill>
            </a:endParaRPr>
          </a:p>
        </p:txBody>
      </p:sp>
      <p:pic>
        <p:nvPicPr>
          <p:cNvPr id="113668" name="Picture 4" descr="http://4.bp.blogspot.com/-KtrTjhOn5NU/ToXbsdwN9MI/AAAAAAAAEic/MzHa69X1Fj8/s1600/trus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645024"/>
            <a:ext cx="3500388" cy="1925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Meta-narrative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ten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Globally oriented approaches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88B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36712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0088BE"/>
                </a:solidFill>
              </a:rPr>
              <a:t>- Globalisation, technological and transport changes, transience can be seen as a powerful critique of localities and community as place (e.g. virtual communities). 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r>
              <a:rPr lang="en-GB" sz="2400" dirty="0" smtClean="0">
                <a:solidFill>
                  <a:srgbClr val="0088BE"/>
                </a:solidFill>
              </a:rPr>
              <a:t>- Place is replaced with flows (</a:t>
            </a:r>
            <a:r>
              <a:rPr lang="en-GB" sz="2400" dirty="0" err="1" smtClean="0">
                <a:solidFill>
                  <a:srgbClr val="0088BE"/>
                </a:solidFill>
              </a:rPr>
              <a:t>Castells</a:t>
            </a:r>
            <a:r>
              <a:rPr lang="en-GB" sz="2400" dirty="0" smtClean="0">
                <a:solidFill>
                  <a:srgbClr val="0088BE"/>
                </a:solidFill>
              </a:rPr>
              <a:t>, 1996; </a:t>
            </a:r>
          </a:p>
          <a:p>
            <a:r>
              <a:rPr lang="en-GB" sz="2400" dirty="0" err="1" smtClean="0">
                <a:solidFill>
                  <a:srgbClr val="0088BE"/>
                </a:solidFill>
              </a:rPr>
              <a:t>Urry</a:t>
            </a:r>
            <a:r>
              <a:rPr lang="en-GB" sz="2400" dirty="0" smtClean="0">
                <a:solidFill>
                  <a:srgbClr val="0088BE"/>
                </a:solidFill>
              </a:rPr>
              <a:t>, 2000). E.g. globalisation has both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negative and positive impact on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communities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r>
              <a:rPr lang="en-GB" sz="2400" dirty="0" smtClean="0">
                <a:solidFill>
                  <a:srgbClr val="0088BE"/>
                </a:solidFill>
              </a:rPr>
              <a:t>- More choice to belong or not belong to a community (Fluidity of membership)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-Weak ties as opposed to strong ties (thin and thick) (Turner, 2001).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- More imagined communities (less f2f contact) but 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Diluted messages?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endParaRPr lang="en-GB" dirty="0" smtClean="0">
              <a:solidFill>
                <a:srgbClr val="0088BE"/>
              </a:solidFill>
            </a:endParaRPr>
          </a:p>
          <a:p>
            <a:endParaRPr lang="en-GB" dirty="0">
              <a:solidFill>
                <a:srgbClr val="0088BE"/>
              </a:solidFill>
            </a:endParaRPr>
          </a:p>
        </p:txBody>
      </p:sp>
      <p:pic>
        <p:nvPicPr>
          <p:cNvPr id="38914" name="Picture 2" descr="See full 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7696" y="2132856"/>
            <a:ext cx="2736304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49006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88B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36712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GB" sz="2400" dirty="0" smtClean="0">
                <a:solidFill>
                  <a:srgbClr val="0088BE"/>
                </a:solidFill>
              </a:rPr>
              <a:t> emphasis changes over time (space, individual versus collective, connections, networks) 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pPr>
              <a:buFontTx/>
              <a:buChar char="-"/>
            </a:pPr>
            <a:r>
              <a:rPr lang="en-GB" sz="2400" dirty="0" smtClean="0">
                <a:solidFill>
                  <a:srgbClr val="0088BE"/>
                </a:solidFill>
              </a:rPr>
              <a:t>A marked shift in the 1980s with symbolism, imaginings, and sentiments. A much stronger focus on the individual (belonging, affect?).</a:t>
            </a:r>
          </a:p>
          <a:p>
            <a:endParaRPr lang="en-GB" sz="2400" dirty="0" smtClean="0">
              <a:solidFill>
                <a:srgbClr val="0088BE"/>
              </a:solidFill>
            </a:endParaRPr>
          </a:p>
          <a:p>
            <a:pPr>
              <a:buFontTx/>
              <a:buChar char="-"/>
            </a:pPr>
            <a:r>
              <a:rPr lang="en-GB" sz="2400" dirty="0" smtClean="0">
                <a:solidFill>
                  <a:srgbClr val="0088BE"/>
                </a:solidFill>
              </a:rPr>
              <a:t> further shift away from space, towards flows. Thin communities?</a:t>
            </a:r>
          </a:p>
          <a:p>
            <a:pPr>
              <a:buFontTx/>
              <a:buChar char="-"/>
            </a:pPr>
            <a:endParaRPr lang="en-GB" sz="2400" dirty="0" smtClean="0">
              <a:solidFill>
                <a:srgbClr val="0088BE"/>
              </a:solidFill>
            </a:endParaRPr>
          </a:p>
          <a:p>
            <a:r>
              <a:rPr lang="en-GB" sz="2400" dirty="0" smtClean="0">
                <a:solidFill>
                  <a:srgbClr val="0088BE"/>
                </a:solidFill>
              </a:rPr>
              <a:t>Implications for future research:</a:t>
            </a:r>
          </a:p>
          <a:p>
            <a:pPr>
              <a:buFontTx/>
              <a:buChar char="-"/>
            </a:pPr>
            <a:r>
              <a:rPr lang="en-GB" sz="2400" dirty="0" smtClean="0">
                <a:solidFill>
                  <a:srgbClr val="0088BE"/>
                </a:solidFill>
              </a:rPr>
              <a:t> need to study how people negotiate their simultaneous belonging to several communities and how these influence each other. </a:t>
            </a:r>
          </a:p>
          <a:p>
            <a:pPr>
              <a:buFontTx/>
              <a:buChar char="-"/>
            </a:pPr>
            <a:endParaRPr lang="en-GB" sz="2400" dirty="0" smtClean="0">
              <a:solidFill>
                <a:srgbClr val="0088BE"/>
              </a:solidFill>
            </a:endParaRPr>
          </a:p>
          <a:p>
            <a:pPr>
              <a:buFontTx/>
              <a:buChar char="-"/>
            </a:pPr>
            <a:endParaRPr lang="en-GB" sz="2400" dirty="0" smtClean="0">
              <a:solidFill>
                <a:srgbClr val="0088BE"/>
              </a:solidFill>
            </a:endParaRPr>
          </a:p>
          <a:p>
            <a:endParaRPr lang="en-GB" dirty="0" smtClean="0">
              <a:solidFill>
                <a:srgbClr val="0088BE"/>
              </a:solidFill>
            </a:endParaRPr>
          </a:p>
          <a:p>
            <a:endParaRPr lang="en-GB" dirty="0">
              <a:solidFill>
                <a:srgbClr val="0088B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4345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0088BE"/>
                </a:solidFill>
              </a:rPr>
              <a:t>Policy implications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Consultation sessions and review of literature highlighted a gap between the conceptualisations of community and policy practice</a:t>
            </a:r>
          </a:p>
          <a:p>
            <a:pPr>
              <a:buFontTx/>
              <a:buChar char="-"/>
            </a:pPr>
            <a:endParaRPr lang="en-GB" sz="2400" dirty="0" smtClean="0">
              <a:solidFill>
                <a:srgbClr val="0088BE"/>
              </a:solidFill>
            </a:endParaRPr>
          </a:p>
          <a:p>
            <a:pPr>
              <a:buFontTx/>
              <a:buChar char="-"/>
            </a:pPr>
            <a:r>
              <a:rPr lang="en-GB" sz="2400" dirty="0" smtClean="0">
                <a:solidFill>
                  <a:srgbClr val="0088BE"/>
                </a:solidFill>
              </a:rPr>
              <a:t>On the one hand, in policy (e.g. Big Society) what is meant by community is often space based and linked to traditional ideas of community</a:t>
            </a:r>
          </a:p>
          <a:p>
            <a:pPr>
              <a:buFontTx/>
              <a:buChar char="-"/>
            </a:pPr>
            <a:endParaRPr lang="en-GB" sz="2400" dirty="0" smtClean="0">
              <a:solidFill>
                <a:srgbClr val="0088BE"/>
              </a:solidFill>
            </a:endParaRPr>
          </a:p>
          <a:p>
            <a:r>
              <a:rPr lang="en-GB" sz="2400" dirty="0" smtClean="0">
                <a:solidFill>
                  <a:srgbClr val="0088BE"/>
                </a:solidFill>
              </a:rPr>
              <a:t>- On the other, many conceptualisations of community and some extremely difficult to apply into practice</a:t>
            </a:r>
          </a:p>
          <a:p>
            <a:pPr>
              <a:buFontTx/>
              <a:buChar char="-"/>
            </a:pPr>
            <a:endParaRPr lang="en-GB" sz="2400" dirty="0" smtClean="0">
              <a:solidFill>
                <a:srgbClr val="0088BE"/>
              </a:solidFill>
            </a:endParaRPr>
          </a:p>
          <a:p>
            <a:pPr>
              <a:buFontTx/>
              <a:buChar char="-"/>
            </a:pPr>
            <a:r>
              <a:rPr lang="en-GB" sz="2400" dirty="0" smtClean="0">
                <a:solidFill>
                  <a:srgbClr val="0088BE"/>
                </a:solidFill>
              </a:rPr>
              <a:t>However, there is a need to bridge this gap. Perhaps one way to do this, is to examine in detail empirical research on community examining the contribution of different meta-narratives and bring in other fields (e.g. Community psychology)</a:t>
            </a:r>
          </a:p>
          <a:p>
            <a:pPr>
              <a:buFontTx/>
              <a:buChar char="-"/>
            </a:pPr>
            <a:endParaRPr lang="en-GB" sz="2400" dirty="0" smtClean="0">
              <a:solidFill>
                <a:srgbClr val="0088BE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4345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0088BE"/>
                </a:solidFill>
              </a:rPr>
              <a:t>Policy implications cont</a:t>
            </a:r>
          </a:p>
          <a:p>
            <a:r>
              <a:rPr lang="en-GB" sz="2400" dirty="0" smtClean="0">
                <a:solidFill>
                  <a:srgbClr val="0088BE"/>
                </a:solidFill>
              </a:rPr>
              <a:t>This </a:t>
            </a:r>
            <a:r>
              <a:rPr lang="en-GB" sz="2400" smtClean="0">
                <a:solidFill>
                  <a:srgbClr val="0088BE"/>
                </a:solidFill>
              </a:rPr>
              <a:t>work could </a:t>
            </a:r>
            <a:r>
              <a:rPr lang="en-GB" sz="2400" dirty="0" smtClean="0">
                <a:solidFill>
                  <a:srgbClr val="0088BE"/>
                </a:solidFill>
              </a:rPr>
              <a:t>be used to help decision-makers to think about what assumptions they are making about communities and expose them to alternative ways to understanding communities. </a:t>
            </a:r>
          </a:p>
          <a:p>
            <a:pPr>
              <a:buFontTx/>
              <a:buChar char="-"/>
            </a:pPr>
            <a:endParaRPr lang="en-GB" sz="2400" dirty="0" smtClean="0">
              <a:solidFill>
                <a:srgbClr val="0088BE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71472" y="1916832"/>
            <a:ext cx="7593016" cy="1752600"/>
          </a:xfrm>
        </p:spPr>
        <p:txBody>
          <a:bodyPr/>
          <a:lstStyle/>
          <a:p>
            <a:pPr algn="ctr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Objective of the research</a:t>
            </a:r>
          </a:p>
          <a:p>
            <a:r>
              <a:rPr lang="en-GB" dirty="0" smtClean="0"/>
              <a:t>Methodology</a:t>
            </a:r>
          </a:p>
          <a:p>
            <a:r>
              <a:rPr lang="en-GB" dirty="0" smtClean="0"/>
              <a:t>Explaining 10 meta-narratives</a:t>
            </a:r>
          </a:p>
          <a:p>
            <a:r>
              <a:rPr lang="en-GB" dirty="0" smtClean="0"/>
              <a:t>Implications for further research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Main objective of the research</a:t>
            </a:r>
            <a:endParaRPr lang="en-GB" dirty="0"/>
          </a:p>
        </p:txBody>
      </p:sp>
      <p:sp>
        <p:nvSpPr>
          <p:cNvPr id="20" name="Content Placeholder 4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4292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b="1" dirty="0" smtClean="0"/>
              <a:t>Main research question </a:t>
            </a:r>
            <a:r>
              <a:rPr lang="en-GB" dirty="0" smtClean="0"/>
              <a:t>is: </a:t>
            </a:r>
          </a:p>
          <a:p>
            <a:pPr algn="ctr">
              <a:buNone/>
            </a:pPr>
            <a:r>
              <a:rPr lang="en-GB" dirty="0" smtClean="0"/>
              <a:t>How have conceptualisations of ‘community’ changed over time within and across research traditions? </a:t>
            </a:r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r>
              <a:rPr lang="en-GB" b="1" dirty="0" smtClean="0"/>
              <a:t>Sub-research questions</a:t>
            </a:r>
            <a:r>
              <a:rPr lang="en-GB" dirty="0" smtClean="0"/>
              <a:t>:</a:t>
            </a:r>
          </a:p>
          <a:p>
            <a:r>
              <a:rPr lang="en-GB" dirty="0" smtClean="0"/>
              <a:t>What is known about discourses on communities within and across research disciplines?</a:t>
            </a:r>
          </a:p>
          <a:p>
            <a:r>
              <a:rPr lang="en-GB" dirty="0" smtClean="0"/>
              <a:t>How have these changed over time?</a:t>
            </a:r>
          </a:p>
          <a:p>
            <a:r>
              <a:rPr lang="en-GB" dirty="0" smtClean="0"/>
              <a:t>What are the implications for academic and policy development on the ground?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Time period</a:t>
            </a:r>
            <a:r>
              <a:rPr lang="en-GB" dirty="0" smtClean="0"/>
              <a:t>: Between April and October 2011</a:t>
            </a:r>
          </a:p>
          <a:p>
            <a:pPr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1" y="6429397"/>
            <a:ext cx="2146431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315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Diagram methodology</a:t>
            </a:r>
            <a:endParaRPr lang="en-GB" sz="2800" dirty="0"/>
          </a:p>
        </p:txBody>
      </p:sp>
      <p:sp>
        <p:nvSpPr>
          <p:cNvPr id="45106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45057" name="Canvas 6"/>
          <p:cNvGrpSpPr>
            <a:grpSpLocks/>
          </p:cNvGrpSpPr>
          <p:nvPr/>
        </p:nvGrpSpPr>
        <p:grpSpPr bwMode="auto">
          <a:xfrm>
            <a:off x="0" y="980728"/>
            <a:ext cx="8964455" cy="5328612"/>
            <a:chOff x="0" y="-1809"/>
            <a:chExt cx="62645" cy="66941"/>
          </a:xfrm>
        </p:grpSpPr>
        <p:sp>
          <p:nvSpPr>
            <p:cNvPr id="45105" name="AutoShape 49"/>
            <p:cNvSpPr>
              <a:spLocks noChangeAspect="1" noChangeArrowheads="1"/>
            </p:cNvSpPr>
            <p:nvPr/>
          </p:nvSpPr>
          <p:spPr bwMode="auto">
            <a:xfrm>
              <a:off x="1758" y="0"/>
              <a:ext cx="59626" cy="6219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Line 25"/>
            <p:cNvSpPr>
              <a:spLocks noChangeShapeType="1"/>
            </p:cNvSpPr>
            <p:nvPr/>
          </p:nvSpPr>
          <p:spPr bwMode="auto">
            <a:xfrm flipH="1">
              <a:off x="30943" y="20859"/>
              <a:ext cx="310" cy="44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Rectangle 27"/>
            <p:cNvSpPr>
              <a:spLocks noChangeArrowheads="1"/>
            </p:cNvSpPr>
            <p:nvPr/>
          </p:nvSpPr>
          <p:spPr bwMode="auto">
            <a:xfrm>
              <a:off x="19873" y="33470"/>
              <a:ext cx="27173" cy="54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Identification of seminal studies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Line 31"/>
            <p:cNvSpPr>
              <a:spLocks noChangeShapeType="1"/>
            </p:cNvSpPr>
            <p:nvPr/>
          </p:nvSpPr>
          <p:spPr bwMode="auto">
            <a:xfrm flipH="1">
              <a:off x="31447" y="42517"/>
              <a:ext cx="0" cy="27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Rectangle 36"/>
            <p:cNvSpPr>
              <a:spLocks noChangeArrowheads="1"/>
            </p:cNvSpPr>
            <p:nvPr/>
          </p:nvSpPr>
          <p:spPr bwMode="auto">
            <a:xfrm>
              <a:off x="13331" y="43421"/>
              <a:ext cx="11371" cy="96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MNR sociology 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38"/>
            <p:cNvSpPr>
              <a:spLocks noChangeArrowheads="1"/>
            </p:cNvSpPr>
            <p:nvPr/>
          </p:nvSpPr>
          <p:spPr bwMode="auto">
            <a:xfrm>
              <a:off x="14338" y="56435"/>
              <a:ext cx="34721" cy="86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Cross discipline meta-narrative synthesis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N=10</a:t>
              </a:r>
              <a:r>
                <a:rPr kumimoji="0" lang="en-US" sz="2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(meta-narratives)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Line 42"/>
            <p:cNvSpPr>
              <a:spLocks noChangeShapeType="1"/>
            </p:cNvSpPr>
            <p:nvPr/>
          </p:nvSpPr>
          <p:spPr bwMode="auto">
            <a:xfrm>
              <a:off x="15344" y="53372"/>
              <a:ext cx="5983" cy="27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Line 43"/>
            <p:cNvSpPr>
              <a:spLocks noChangeShapeType="1"/>
            </p:cNvSpPr>
            <p:nvPr/>
          </p:nvSpPr>
          <p:spPr bwMode="auto">
            <a:xfrm>
              <a:off x="30943" y="53372"/>
              <a:ext cx="0" cy="29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Line 28"/>
            <p:cNvSpPr>
              <a:spLocks noChangeShapeType="1"/>
            </p:cNvSpPr>
            <p:nvPr/>
          </p:nvSpPr>
          <p:spPr bwMode="auto">
            <a:xfrm>
              <a:off x="31253" y="27432"/>
              <a:ext cx="0" cy="33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Curved Connector 65"/>
            <p:cNvSpPr>
              <a:spLocks noChangeShapeType="1"/>
            </p:cNvSpPr>
            <p:nvPr/>
          </p:nvSpPr>
          <p:spPr bwMode="auto">
            <a:xfrm rot="10800000">
              <a:off x="11822" y="7237"/>
              <a:ext cx="5032" cy="20805"/>
            </a:xfrm>
            <a:prstGeom prst="curvedConnector3">
              <a:avLst>
                <a:gd name="adj1" fmla="val 101734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Straight Connector 66"/>
            <p:cNvSpPr>
              <a:spLocks noChangeShapeType="1"/>
            </p:cNvSpPr>
            <p:nvPr/>
          </p:nvSpPr>
          <p:spPr bwMode="auto">
            <a:xfrm flipV="1">
              <a:off x="21886" y="3618"/>
              <a:ext cx="180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Straight Connector 67"/>
            <p:cNvSpPr>
              <a:spLocks noChangeShapeType="1"/>
            </p:cNvSpPr>
            <p:nvPr/>
          </p:nvSpPr>
          <p:spPr bwMode="auto">
            <a:xfrm>
              <a:off x="40504" y="3618"/>
              <a:ext cx="181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4" name="Line 31"/>
            <p:cNvSpPr>
              <a:spLocks noChangeShapeType="1"/>
            </p:cNvSpPr>
            <p:nvPr/>
          </p:nvSpPr>
          <p:spPr bwMode="auto">
            <a:xfrm flipH="1">
              <a:off x="36982" y="54276"/>
              <a:ext cx="6038" cy="20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Straight Connector 75"/>
            <p:cNvSpPr>
              <a:spLocks noChangeShapeType="1"/>
            </p:cNvSpPr>
            <p:nvPr/>
          </p:nvSpPr>
          <p:spPr bwMode="auto">
            <a:xfrm>
              <a:off x="14841" y="7237"/>
              <a:ext cx="0" cy="5428"/>
            </a:xfrm>
            <a:prstGeom prst="line">
              <a:avLst/>
            </a:prstGeom>
            <a:noFill/>
            <a:ln w="9525">
              <a:solidFill>
                <a:srgbClr val="0D0D0D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Straight Connector 76"/>
            <p:cNvSpPr>
              <a:spLocks noChangeShapeType="1"/>
            </p:cNvSpPr>
            <p:nvPr/>
          </p:nvSpPr>
          <p:spPr bwMode="auto">
            <a:xfrm>
              <a:off x="53588" y="8141"/>
              <a:ext cx="0" cy="4761"/>
            </a:xfrm>
            <a:prstGeom prst="line">
              <a:avLst/>
            </a:prstGeom>
            <a:noFill/>
            <a:ln w="9525">
              <a:solidFill>
                <a:srgbClr val="0D0D0D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" name="Straight Connector 77"/>
            <p:cNvSpPr>
              <a:spLocks noChangeShapeType="1"/>
            </p:cNvSpPr>
            <p:nvPr/>
          </p:nvSpPr>
          <p:spPr bwMode="auto">
            <a:xfrm>
              <a:off x="14841" y="12664"/>
              <a:ext cx="38747" cy="0"/>
            </a:xfrm>
            <a:prstGeom prst="line">
              <a:avLst/>
            </a:prstGeom>
            <a:noFill/>
            <a:ln w="9525">
              <a:solidFill>
                <a:srgbClr val="0D0D0D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Straight Connector 78"/>
            <p:cNvSpPr>
              <a:spLocks noChangeShapeType="1"/>
            </p:cNvSpPr>
            <p:nvPr/>
          </p:nvSpPr>
          <p:spPr bwMode="auto">
            <a:xfrm flipH="1">
              <a:off x="31253" y="8141"/>
              <a:ext cx="194" cy="4336"/>
            </a:xfrm>
            <a:prstGeom prst="line">
              <a:avLst/>
            </a:prstGeom>
            <a:noFill/>
            <a:ln w="9525">
              <a:solidFill>
                <a:srgbClr val="0D0D0D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Line 25"/>
            <p:cNvSpPr>
              <a:spLocks noChangeShapeType="1"/>
            </p:cNvSpPr>
            <p:nvPr/>
          </p:nvSpPr>
          <p:spPr bwMode="auto">
            <a:xfrm>
              <a:off x="31253" y="12477"/>
              <a:ext cx="194" cy="38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Curved Connector 88"/>
            <p:cNvSpPr>
              <a:spLocks noChangeShapeType="1"/>
            </p:cNvSpPr>
            <p:nvPr/>
          </p:nvSpPr>
          <p:spPr bwMode="auto">
            <a:xfrm rot="5400000" flipH="1" flipV="1">
              <a:off x="46337" y="18801"/>
              <a:ext cx="6954" cy="5535"/>
            </a:xfrm>
            <a:prstGeom prst="curvedConnector3">
              <a:avLst>
                <a:gd name="adj1" fmla="val 108841"/>
              </a:avLst>
            </a:prstGeom>
            <a:noFill/>
            <a:ln w="9525">
              <a:solidFill>
                <a:srgbClr val="0D0D0D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Rectangle 89"/>
            <p:cNvSpPr>
              <a:spLocks noChangeArrowheads="1"/>
            </p:cNvSpPr>
            <p:nvPr/>
          </p:nvSpPr>
          <p:spPr bwMode="auto">
            <a:xfrm>
              <a:off x="52581" y="15378"/>
              <a:ext cx="10064" cy="6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sociology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Rectangle 90"/>
            <p:cNvSpPr>
              <a:spLocks noChangeArrowheads="1"/>
            </p:cNvSpPr>
            <p:nvPr/>
          </p:nvSpPr>
          <p:spPr bwMode="auto">
            <a:xfrm>
              <a:off x="50568" y="26234"/>
              <a:ext cx="12077" cy="63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anthropology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ectangle 91"/>
            <p:cNvSpPr>
              <a:spLocks noChangeArrowheads="1"/>
            </p:cNvSpPr>
            <p:nvPr/>
          </p:nvSpPr>
          <p:spPr bwMode="auto">
            <a:xfrm>
              <a:off x="49562" y="37993"/>
              <a:ext cx="12673" cy="52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political theory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Curved Connector 93"/>
            <p:cNvSpPr>
              <a:spLocks noChangeShapeType="1"/>
            </p:cNvSpPr>
            <p:nvPr/>
          </p:nvSpPr>
          <p:spPr bwMode="auto">
            <a:xfrm flipV="1">
              <a:off x="48556" y="28043"/>
              <a:ext cx="2013" cy="2007"/>
            </a:xfrm>
            <a:prstGeom prst="curvedConnector3">
              <a:avLst>
                <a:gd name="adj1" fmla="val 34704"/>
              </a:avLst>
            </a:prstGeom>
            <a:noFill/>
            <a:ln w="9525">
              <a:solidFill>
                <a:srgbClr val="0D0D0D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Straight Arrow Connector 94"/>
            <p:cNvSpPr>
              <a:spLocks noChangeShapeType="1"/>
            </p:cNvSpPr>
            <p:nvPr/>
          </p:nvSpPr>
          <p:spPr bwMode="auto">
            <a:xfrm>
              <a:off x="48556" y="31661"/>
              <a:ext cx="2516" cy="6332"/>
            </a:xfrm>
            <a:prstGeom prst="straightConnector1">
              <a:avLst/>
            </a:prstGeom>
            <a:noFill/>
            <a:ln w="9525">
              <a:solidFill>
                <a:srgbClr val="0D0D0D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" name="Line 28"/>
            <p:cNvSpPr>
              <a:spLocks noChangeShapeType="1"/>
            </p:cNvSpPr>
            <p:nvPr/>
          </p:nvSpPr>
          <p:spPr bwMode="auto">
            <a:xfrm>
              <a:off x="31447" y="30757"/>
              <a:ext cx="0" cy="33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" name="Straight Connector 99"/>
            <p:cNvSpPr>
              <a:spLocks noChangeShapeType="1"/>
            </p:cNvSpPr>
            <p:nvPr/>
          </p:nvSpPr>
          <p:spPr bwMode="auto">
            <a:xfrm>
              <a:off x="18867" y="42517"/>
              <a:ext cx="24847" cy="0"/>
            </a:xfrm>
            <a:prstGeom prst="line">
              <a:avLst/>
            </a:prstGeom>
            <a:noFill/>
            <a:ln w="9525">
              <a:solidFill>
                <a:srgbClr val="0D0D0D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" name="Straight Connector 100"/>
            <p:cNvSpPr>
              <a:spLocks noChangeShapeType="1"/>
            </p:cNvSpPr>
            <p:nvPr/>
          </p:nvSpPr>
          <p:spPr bwMode="auto">
            <a:xfrm>
              <a:off x="18867" y="42517"/>
              <a:ext cx="0" cy="905"/>
            </a:xfrm>
            <a:prstGeom prst="line">
              <a:avLst/>
            </a:prstGeom>
            <a:noFill/>
            <a:ln w="9525">
              <a:solidFill>
                <a:srgbClr val="0D0D0D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" name="Straight Connector 102"/>
            <p:cNvSpPr>
              <a:spLocks noChangeShapeType="1"/>
            </p:cNvSpPr>
            <p:nvPr/>
          </p:nvSpPr>
          <p:spPr bwMode="auto">
            <a:xfrm>
              <a:off x="31447" y="38898"/>
              <a:ext cx="0" cy="3858"/>
            </a:xfrm>
            <a:prstGeom prst="line">
              <a:avLst/>
            </a:prstGeom>
            <a:noFill/>
            <a:ln w="9525">
              <a:solidFill>
                <a:srgbClr val="0D0D0D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Straight Connector 103"/>
            <p:cNvSpPr>
              <a:spLocks noChangeShapeType="1"/>
            </p:cNvSpPr>
            <p:nvPr/>
          </p:nvSpPr>
          <p:spPr bwMode="auto">
            <a:xfrm>
              <a:off x="43524" y="42517"/>
              <a:ext cx="0" cy="2953"/>
            </a:xfrm>
            <a:prstGeom prst="line">
              <a:avLst/>
            </a:prstGeom>
            <a:noFill/>
            <a:ln w="9525">
              <a:solidFill>
                <a:srgbClr val="0D0D0D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" name="Rectangle 106"/>
            <p:cNvSpPr>
              <a:spLocks noChangeArrowheads="1"/>
            </p:cNvSpPr>
            <p:nvPr/>
          </p:nvSpPr>
          <p:spPr bwMode="auto">
            <a:xfrm>
              <a:off x="25408" y="44326"/>
              <a:ext cx="13083" cy="86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MNR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anthropology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107"/>
            <p:cNvSpPr>
              <a:spLocks noChangeArrowheads="1"/>
            </p:cNvSpPr>
            <p:nvPr/>
          </p:nvSpPr>
          <p:spPr bwMode="auto">
            <a:xfrm>
              <a:off x="38995" y="45230"/>
              <a:ext cx="15096" cy="86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MNR political theory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Left Brace 110"/>
            <p:cNvSpPr>
              <a:spLocks/>
            </p:cNvSpPr>
            <p:nvPr/>
          </p:nvSpPr>
          <p:spPr bwMode="auto">
            <a:xfrm>
              <a:off x="7436" y="2936"/>
              <a:ext cx="3613" cy="6487"/>
            </a:xfrm>
            <a:prstGeom prst="leftBrace">
              <a:avLst>
                <a:gd name="adj1" fmla="val 8329"/>
                <a:gd name="adj2" fmla="val 50000"/>
              </a:avLst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" name="Left Brace 111"/>
            <p:cNvSpPr>
              <a:spLocks/>
            </p:cNvSpPr>
            <p:nvPr/>
          </p:nvSpPr>
          <p:spPr bwMode="auto">
            <a:xfrm>
              <a:off x="7796" y="15378"/>
              <a:ext cx="3607" cy="20965"/>
            </a:xfrm>
            <a:prstGeom prst="leftBrace">
              <a:avLst>
                <a:gd name="adj1" fmla="val 8342"/>
                <a:gd name="adj2" fmla="val 50000"/>
              </a:avLst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Left Brace 112"/>
            <p:cNvSpPr>
              <a:spLocks/>
            </p:cNvSpPr>
            <p:nvPr/>
          </p:nvSpPr>
          <p:spPr bwMode="auto">
            <a:xfrm>
              <a:off x="9306" y="38898"/>
              <a:ext cx="3607" cy="8674"/>
            </a:xfrm>
            <a:prstGeom prst="leftBrace">
              <a:avLst>
                <a:gd name="adj1" fmla="val 8328"/>
                <a:gd name="adj2" fmla="val 50000"/>
              </a:avLst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Left Brace 113"/>
            <p:cNvSpPr>
              <a:spLocks/>
            </p:cNvSpPr>
            <p:nvPr/>
          </p:nvSpPr>
          <p:spPr bwMode="auto">
            <a:xfrm>
              <a:off x="9809" y="49753"/>
              <a:ext cx="3607" cy="8674"/>
            </a:xfrm>
            <a:prstGeom prst="leftBrace">
              <a:avLst>
                <a:gd name="adj1" fmla="val 8328"/>
                <a:gd name="adj2" fmla="val 50000"/>
              </a:avLst>
            </a:prstGeom>
            <a:noFill/>
            <a:ln w="9525">
              <a:solidFill>
                <a:srgbClr val="4579B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 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" name="Rectangle 116"/>
            <p:cNvSpPr>
              <a:spLocks noChangeArrowheads="1"/>
            </p:cNvSpPr>
            <p:nvPr/>
          </p:nvSpPr>
          <p:spPr bwMode="auto">
            <a:xfrm>
              <a:off x="0" y="5226"/>
              <a:ext cx="7436" cy="74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Search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ectangle 117"/>
            <p:cNvSpPr>
              <a:spLocks noChangeArrowheads="1"/>
            </p:cNvSpPr>
            <p:nvPr/>
          </p:nvSpPr>
          <p:spPr bwMode="auto">
            <a:xfrm>
              <a:off x="0" y="20806"/>
              <a:ext cx="8801" cy="112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Mapping &amp; screening</a:t>
              </a:r>
              <a:endPara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Rectangle 118"/>
            <p:cNvSpPr>
              <a:spLocks noChangeArrowheads="1"/>
            </p:cNvSpPr>
            <p:nvPr/>
          </p:nvSpPr>
          <p:spPr bwMode="auto">
            <a:xfrm>
              <a:off x="0" y="39601"/>
              <a:ext cx="10312" cy="80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Within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disciplines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Rectangle 119"/>
            <p:cNvSpPr>
              <a:spLocks noChangeArrowheads="1"/>
            </p:cNvSpPr>
            <p:nvPr/>
          </p:nvSpPr>
          <p:spPr bwMode="auto">
            <a:xfrm>
              <a:off x="0" y="50091"/>
              <a:ext cx="9809" cy="105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Across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disciplines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7"/>
            <p:cNvSpPr>
              <a:spLocks noChangeArrowheads="1"/>
            </p:cNvSpPr>
            <p:nvPr/>
          </p:nvSpPr>
          <p:spPr bwMode="auto">
            <a:xfrm>
              <a:off x="11319" y="905"/>
              <a:ext cx="10761" cy="60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Database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17"/>
            <p:cNvSpPr>
              <a:spLocks noChangeArrowheads="1"/>
            </p:cNvSpPr>
            <p:nvPr/>
          </p:nvSpPr>
          <p:spPr bwMode="auto">
            <a:xfrm>
              <a:off x="14338" y="15946"/>
              <a:ext cx="30192" cy="57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Mapping study for relevance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16854" y="25329"/>
              <a:ext cx="31702" cy="56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Identification of focus disciplines 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42"/>
            <p:cNvSpPr>
              <a:spLocks noChangeArrowheads="1"/>
            </p:cNvSpPr>
            <p:nvPr/>
          </p:nvSpPr>
          <p:spPr bwMode="auto">
            <a:xfrm>
              <a:off x="23899" y="0"/>
              <a:ext cx="16606" cy="85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Sources known to the research team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43"/>
            <p:cNvSpPr>
              <a:spLocks noChangeArrowheads="1"/>
            </p:cNvSpPr>
            <p:nvPr/>
          </p:nvSpPr>
          <p:spPr bwMode="auto">
            <a:xfrm>
              <a:off x="42517" y="-1809"/>
              <a:ext cx="19065" cy="99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Consultation events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(policy, academic)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advTm="10285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800" dirty="0" smtClean="0"/>
              <a:t>Meta-narrative </a:t>
            </a:r>
            <a:r>
              <a:rPr lang="en-GB" sz="2800" b="1" dirty="0" smtClean="0"/>
              <a:t>one</a:t>
            </a:r>
            <a:r>
              <a:rPr lang="en-GB" sz="2800" dirty="0" smtClean="0"/>
              <a:t>: commonality (anthropology)</a:t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820472" cy="5184576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Community is a natural phenomenon, it concentrates on the study of indigenous communities – distant ‘others’ in villages, tribes, partly rooted in colonialism</a:t>
            </a:r>
          </a:p>
          <a:p>
            <a:r>
              <a:rPr lang="en-GB" sz="2400" dirty="0" smtClean="0"/>
              <a:t>Community is </a:t>
            </a:r>
          </a:p>
          <a:p>
            <a:pPr lvl="1"/>
            <a:r>
              <a:rPr lang="en-GB" sz="2000" dirty="0" smtClean="0"/>
              <a:t>Geographically defined groups of people </a:t>
            </a:r>
          </a:p>
          <a:p>
            <a:pPr lvl="1"/>
            <a:r>
              <a:rPr lang="en-GB" sz="2000" dirty="0" smtClean="0"/>
              <a:t>Culturally and social homogenous </a:t>
            </a:r>
          </a:p>
          <a:p>
            <a:pPr lvl="1"/>
            <a:r>
              <a:rPr lang="en-GB" sz="2000" dirty="0" smtClean="0"/>
              <a:t>the location of research rather than the object of research (Rapport &amp; </a:t>
            </a:r>
            <a:r>
              <a:rPr lang="en-GB" sz="2000" dirty="0" err="1" smtClean="0"/>
              <a:t>Overing</a:t>
            </a:r>
            <a:r>
              <a:rPr lang="en-GB" sz="2000" dirty="0" smtClean="0"/>
              <a:t>, 2000). </a:t>
            </a:r>
          </a:p>
          <a:p>
            <a:r>
              <a:rPr lang="en-GB" sz="2400" dirty="0" smtClean="0"/>
              <a:t>Important as starting point from where anthropological work developed</a:t>
            </a:r>
            <a:endParaRPr lang="en-GB" sz="2400" dirty="0"/>
          </a:p>
        </p:txBody>
      </p:sp>
      <p:pic>
        <p:nvPicPr>
          <p:cNvPr id="44034" name="Picture 2" descr="http://upload.wikimedia.org/wikipedia/commons/thumb/d/dc/Batman_signs_treaty_artist_impression.jpg/300px-Batman_signs_treaty_artist_impress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797152"/>
            <a:ext cx="3528392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3999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100" dirty="0" smtClean="0"/>
              <a:t>Meta-narrative </a:t>
            </a:r>
            <a:r>
              <a:rPr lang="en-GB" sz="3100" b="1" dirty="0" smtClean="0"/>
              <a:t>two</a:t>
            </a:r>
            <a:r>
              <a:rPr lang="en-GB" sz="3100" dirty="0" smtClean="0"/>
              <a:t>: The public sphere and formation of community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96855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This meta-narrative draws upon political </a:t>
            </a:r>
          </a:p>
          <a:p>
            <a:pPr>
              <a:buNone/>
            </a:pPr>
            <a:r>
              <a:rPr lang="en-GB" sz="2400" dirty="0" smtClean="0"/>
              <a:t>	theory and marks the beginning of </a:t>
            </a:r>
          </a:p>
          <a:p>
            <a:pPr>
              <a:buNone/>
            </a:pPr>
            <a:r>
              <a:rPr lang="en-GB" sz="2400" dirty="0" smtClean="0"/>
              <a:t>    community in a political sense.</a:t>
            </a:r>
          </a:p>
          <a:p>
            <a:r>
              <a:rPr lang="en-GB" sz="2400" dirty="0" smtClean="0"/>
              <a:t>Aristotle focuses on values and principles</a:t>
            </a:r>
          </a:p>
          <a:p>
            <a:pPr>
              <a:buNone/>
            </a:pPr>
            <a:r>
              <a:rPr lang="en-GB" sz="2400" dirty="0" smtClean="0"/>
              <a:t>	that characterise how people associate </a:t>
            </a:r>
          </a:p>
          <a:p>
            <a:pPr>
              <a:buNone/>
            </a:pPr>
            <a:r>
              <a:rPr lang="en-GB" sz="2400" dirty="0" smtClean="0"/>
              <a:t>	rather than emphasising who constitutes</a:t>
            </a:r>
          </a:p>
          <a:p>
            <a:pPr>
              <a:buNone/>
            </a:pPr>
            <a:r>
              <a:rPr lang="en-GB" sz="2400" dirty="0" smtClean="0"/>
              <a:t>	the State</a:t>
            </a:r>
          </a:p>
          <a:p>
            <a:r>
              <a:rPr lang="en-GB" sz="2400" dirty="0" smtClean="0"/>
              <a:t>This leads later scholars to consider forms of associations beyond the state. 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/>
          </a:p>
        </p:txBody>
      </p:sp>
      <p:pic>
        <p:nvPicPr>
          <p:cNvPr id="105474" name="Picture 2" descr="http://upload.wikimedia.org/wikipedia/commons/thumb/a/ae/Aristotle_Altemps_Inv8575.jpg/200px-Aristotle_Altemps_Inv85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2304256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ee full 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53744"/>
            <a:ext cx="3672408" cy="2304256"/>
          </a:xfrm>
          <a:prstGeom prst="rect">
            <a:avLst/>
          </a:prstGeom>
          <a:noFill/>
        </p:spPr>
      </p:pic>
      <p:sp>
        <p:nvSpPr>
          <p:cNvPr id="11" name="Content Placeholder 6"/>
          <p:cNvSpPr txBox="1">
            <a:spLocks/>
          </p:cNvSpPr>
          <p:nvPr/>
        </p:nvSpPr>
        <p:spPr>
          <a:xfrm>
            <a:off x="0" y="1196752"/>
            <a:ext cx="9144000" cy="540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 of community in sociology and anthropology (1880s)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Concern following industrial revolution (T</a:t>
            </a:r>
            <a:r>
              <a:rPr kumimoji="0" lang="az-Cyrl-A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ӧ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nnies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Durkheim and Marx)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E.g. Transition from community to society (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az-Cyrl-A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ӧ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nnies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).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Community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is rural, moral stability, naturally developing, based on kinship and strong relationships, and inherently good;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society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is urban, individualistic, artificial, loose relationships based on convenience, and largely negative.</a:t>
            </a:r>
          </a:p>
          <a:p>
            <a:pPr marL="4000500" lvl="8" indent="-342900">
              <a:spcBef>
                <a:spcPct val="20000"/>
              </a:spcBef>
              <a:buFontTx/>
              <a:buChar char="-"/>
              <a:defRPr/>
            </a:pPr>
            <a:r>
              <a:rPr lang="en-GB" sz="2400" dirty="0" smtClean="0">
                <a:solidFill>
                  <a:srgbClr val="0088BE"/>
                </a:solidFill>
                <a:latin typeface="+mn-lt"/>
                <a:cs typeface="Arial"/>
              </a:rPr>
              <a:t>Major influences on community studies (</a:t>
            </a:r>
            <a:r>
              <a:rPr lang="en-GB" sz="2400" dirty="0" err="1" smtClean="0">
                <a:solidFill>
                  <a:srgbClr val="0088BE"/>
                </a:solidFill>
                <a:latin typeface="+mn-lt"/>
                <a:cs typeface="Arial"/>
              </a:rPr>
              <a:t>Brint</a:t>
            </a:r>
            <a:r>
              <a:rPr lang="en-GB" sz="2400" dirty="0" smtClean="0">
                <a:solidFill>
                  <a:srgbClr val="0088BE"/>
                </a:solidFill>
                <a:latin typeface="+mn-lt"/>
                <a:cs typeface="Arial"/>
              </a:rPr>
              <a:t>, 2001) and other meta-narratives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88B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Meta-narrative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three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Transitionary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8B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perspectives on community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88B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6"/>
          <p:cNvSpPr txBox="1">
            <a:spLocks/>
          </p:cNvSpPr>
          <p:nvPr/>
        </p:nvSpPr>
        <p:spPr>
          <a:xfrm>
            <a:off x="0" y="908720"/>
            <a:ext cx="8964488" cy="468052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400" dirty="0" smtClean="0">
                <a:solidFill>
                  <a:srgbClr val="060C04"/>
                </a:solidFill>
                <a:latin typeface="+mn-lt"/>
              </a:rPr>
              <a:t>- Combines sociological and anthropological work originating in the School of Chicago (from 1920s)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400" dirty="0" smtClean="0">
                <a:solidFill>
                  <a:srgbClr val="060C04"/>
                </a:solidFill>
                <a:latin typeface="+mn-lt"/>
              </a:rPr>
              <a:t>- Urban space is the problem (e.g. Segregation, inequality) but also the solution (e.g. dynamism, innovation)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60C0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Community is not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rgbClr val="060C0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homogenous, but diverse, dense and transient (Wirth, 1938). They find the community in urban areas (urban villages, e.g. </a:t>
            </a:r>
            <a:r>
              <a:rPr kumimoji="0" lang="en-GB" sz="2400" b="0" i="0" u="none" strike="noStrike" kern="1200" cap="none" spc="0" normalizeH="0" noProof="0" dirty="0" err="1" smtClean="0">
                <a:ln>
                  <a:noFill/>
                </a:ln>
                <a:solidFill>
                  <a:srgbClr val="060C0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Gans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rgbClr val="060C0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1962)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2400" noProof="0" dirty="0" smtClean="0">
                <a:solidFill>
                  <a:srgbClr val="060C04"/>
                </a:solidFill>
                <a:latin typeface="+mn-lt"/>
              </a:rPr>
              <a:t>Emphasis on space (concentric areas with central business districts and the inner city, zones of transition)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2400" b="0" i="0" u="none" strike="noStrike" kern="1200" cap="none" spc="0" normalizeH="0" baseline="0" dirty="0" smtClean="0">
                <a:ln>
                  <a:noFill/>
                </a:ln>
                <a:solidFill>
                  <a:srgbClr val="060C0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Mainly studies</a:t>
            </a:r>
            <a:r>
              <a:rPr lang="en-GB" sz="2400" dirty="0" smtClean="0">
                <a:solidFill>
                  <a:srgbClr val="060C04"/>
                </a:solidFill>
                <a:latin typeface="+mn-lt"/>
              </a:rPr>
              <a:t> dynamics of groups, less interested in the perceptions of individuals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60C0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60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Meta-narrative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0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four</a:t>
            </a:r>
            <a:r>
              <a:rPr kumimoji="0" lang="en-GB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60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Community in urban space</a:t>
            </a:r>
            <a:endParaRPr kumimoji="0" lang="en-GB" sz="2800" i="0" u="none" strike="noStrike" kern="1200" cap="none" spc="0" normalizeH="0" baseline="0" noProof="0" dirty="0">
              <a:ln>
                <a:noFill/>
              </a:ln>
              <a:solidFill>
                <a:srgbClr val="060C0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www.richard-seaman.com/USA/Cities/Chicago/Landmarks/ChicagoSkylin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5380" y="332656"/>
            <a:ext cx="5588620" cy="5184576"/>
          </a:xfrm>
          <a:prstGeom prst="rect">
            <a:avLst/>
          </a:prstGeom>
          <a:noFill/>
        </p:spPr>
      </p:pic>
      <p:pic>
        <p:nvPicPr>
          <p:cNvPr id="31746" name="Picture 2" descr="http://images.renovateyourworld.com/images/ContentImages/22958/_2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00" y="-136526"/>
            <a:ext cx="3451324" cy="579777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Custom Desig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UEL HAB">
      <a:dk1>
        <a:srgbClr val="59AD41"/>
      </a:dk1>
      <a:lt1>
        <a:srgbClr val="FFFFFF"/>
      </a:lt1>
      <a:dk2>
        <a:srgbClr val="9FD5B8"/>
      </a:dk2>
      <a:lt2>
        <a:srgbClr val="FFFFFF"/>
      </a:lt2>
      <a:accent1>
        <a:srgbClr val="00633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AD41"/>
      </a:hlink>
      <a:folHlink>
        <a:srgbClr val="59AD41"/>
      </a:folHlink>
    </a:clrScheme>
    <a:fontScheme name="U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5299</TotalTime>
  <Words>1468</Words>
  <Application>Microsoft Office PowerPoint</Application>
  <PresentationFormat>On-screen Show (4:3)</PresentationFormat>
  <Paragraphs>187</Paragraphs>
  <Slides>19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1_Custom Design</vt:lpstr>
      <vt:lpstr>Custom Design</vt:lpstr>
      <vt:lpstr>Office Theme</vt:lpstr>
      <vt:lpstr>2_Custom Design</vt:lpstr>
      <vt:lpstr>Photo Editor Photo</vt:lpstr>
      <vt:lpstr>PowerPoint Presentation</vt:lpstr>
      <vt:lpstr>summary</vt:lpstr>
      <vt:lpstr>Main objective of the research</vt:lpstr>
      <vt:lpstr>Diagram methodology</vt:lpstr>
      <vt:lpstr>Meta-narrative one: commonality (anthropology) </vt:lpstr>
      <vt:lpstr>Meta-narrative two: The public sphere and formation of community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Thank you!</vt:lpstr>
    </vt:vector>
  </TitlesOfParts>
  <Company>University of East London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SRM</dc:title>
  <dc:creator>Stuart Smith</dc:creator>
  <cp:lastModifiedBy>Crow G.P.</cp:lastModifiedBy>
  <cp:revision>376</cp:revision>
  <dcterms:created xsi:type="dcterms:W3CDTF">2009-05-13T08:54:36Z</dcterms:created>
  <dcterms:modified xsi:type="dcterms:W3CDTF">2011-12-16T16:11:03Z</dcterms:modified>
</cp:coreProperties>
</file>